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Open Sans Bold" charset="1" panose="00000000000000000000"/>
      <p:regular r:id="rId23"/>
    </p:embeddedFont>
    <p:embeddedFont>
      <p:font typeface="Bebas Neue Cyrillic" charset="1" panose="02000506000000020004"/>
      <p:regular r:id="rId24"/>
    </p:embeddedFont>
    <p:embeddedFont>
      <p:font typeface="Canva Sans" charset="1" panose="020B0503030501040103"/>
      <p:regular r:id="rId25"/>
    </p:embeddedFont>
    <p:embeddedFont>
      <p:font typeface="Arimo Bold" charset="1" panose="020B0704020202020204"/>
      <p:regular r:id="rId26"/>
    </p:embeddedFont>
    <p:embeddedFont>
      <p:font typeface="Canva Sans Bold" charset="1" panose="020B0803030501040103"/>
      <p:regular r:id="rId27"/>
    </p:embeddedFont>
    <p:embeddedFont>
      <p:font typeface="Arimo" charset="1" panose="020B0604020202020204"/>
      <p:regular r:id="rId28"/>
    </p:embeddedFont>
    <p:embeddedFont>
      <p:font typeface="Open Sans Condensed" charset="1" panose="00000000000000000000"/>
      <p:regular r:id="rId29"/>
    </p:embeddedFont>
    <p:embeddedFont>
      <p:font typeface="Codec Pro Bold" charset="1" panose="0000060000000000000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UM09m-Ig.mp4>
</file>

<file path=ppt/media/VAGUTrfHa78.mp4>
</file>

<file path=ppt/media/VAGUUb86seg.mp4>
</file>

<file path=ppt/media/VAGUUc__vEs.mp4>
</file>

<file path=ppt/media/VAGUUiU_fU0.mp4>
</file>

<file path=ppt/media/VAGUUvd6qCk.mp4>
</file>

<file path=ppt/media/image1.jpeg>
</file>

<file path=ppt/media/image10.jpeg>
</file>

<file path=ppt/media/image11.png>
</file>

<file path=ppt/media/image12.jpeg>
</file>

<file path=ppt/media/image13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VAGUM09m-Ig.mp4" Type="http://schemas.openxmlformats.org/officeDocument/2006/relationships/video"/><Relationship Id="rId4" Target="../media/VAGUM09m-Ig.mp4" Type="http://schemas.microsoft.com/office/2007/relationships/media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VAGUTrfHa78.mp4" Type="http://schemas.openxmlformats.org/officeDocument/2006/relationships/video"/><Relationship Id="rId4" Target="../media/VAGUTrfHa78.mp4" Type="http://schemas.microsoft.com/office/2007/relationships/media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VAGUUb86seg.mp4" Type="http://schemas.openxmlformats.org/officeDocument/2006/relationships/video"/><Relationship Id="rId4" Target="../media/VAGUUb86seg.mp4" Type="http://schemas.microsoft.com/office/2007/relationships/media"/><Relationship Id="rId5" Target="../media/image4.jpeg" Type="http://schemas.openxmlformats.org/officeDocument/2006/relationships/image"/><Relationship Id="rId6" Target="../media/VAGUUc__vEs.mp4" Type="http://schemas.openxmlformats.org/officeDocument/2006/relationships/video"/><Relationship Id="rId7" Target="../media/VAGUUc__vEs.mp4" Type="http://schemas.microsoft.com/office/2007/relationships/media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VAGUUiU_fU0.mp4" Type="http://schemas.openxmlformats.org/officeDocument/2006/relationships/video"/><Relationship Id="rId4" Target="../media/VAGUUiU_fU0.mp4" Type="http://schemas.microsoft.com/office/2007/relationships/media"/><Relationship Id="rId5" Target="../media/image6.jpeg" Type="http://schemas.openxmlformats.org/officeDocument/2006/relationships/image"/><Relationship Id="rId6" Target="../media/VAGUUvd6qCk.mp4" Type="http://schemas.openxmlformats.org/officeDocument/2006/relationships/video"/><Relationship Id="rId7" Target="../media/VAGUUvd6qCk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083142" y="4836440"/>
            <a:ext cx="47625" cy="1740345"/>
            <a:chOff x="0" y="0"/>
            <a:chExt cx="12543" cy="45836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2422003" y="1623253"/>
            <a:ext cx="2331303" cy="3000860"/>
          </a:xfrm>
          <a:custGeom>
            <a:avLst/>
            <a:gdLst/>
            <a:ahLst/>
            <a:cxnLst/>
            <a:rect r="r" b="b" t="t" l="l"/>
            <a:pathLst>
              <a:path h="3000860" w="2331303">
                <a:moveTo>
                  <a:pt x="0" y="0"/>
                </a:moveTo>
                <a:lnTo>
                  <a:pt x="2331302" y="0"/>
                </a:lnTo>
                <a:lnTo>
                  <a:pt x="2331302" y="3000860"/>
                </a:lnTo>
                <a:lnTo>
                  <a:pt x="0" y="30008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52" t="0" r="-352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2833222" y="6886598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27980" y="276225"/>
            <a:ext cx="6815406" cy="1974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052"/>
              </a:lnSpc>
              <a:spcBef>
                <a:spcPct val="0"/>
              </a:spcBef>
            </a:pPr>
            <a:r>
              <a:rPr lang="en-US" sz="11466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Cloud based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27980" y="2182544"/>
            <a:ext cx="7214254" cy="4401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409"/>
              </a:lnSpc>
            </a:pPr>
            <a:r>
              <a:rPr lang="en-US" sz="12137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integrated </a:t>
            </a:r>
          </a:p>
          <a:p>
            <a:pPr algn="l">
              <a:lnSpc>
                <a:spcPts val="11409"/>
              </a:lnSpc>
            </a:pPr>
            <a:r>
              <a:rPr lang="en-US" sz="12137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development</a:t>
            </a:r>
          </a:p>
          <a:p>
            <a:pPr algn="l">
              <a:lnSpc>
                <a:spcPts val="10680"/>
              </a:lnSpc>
            </a:pPr>
            <a:r>
              <a:rPr lang="en-US" sz="12137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environment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40867" y="4779290"/>
            <a:ext cx="6693575" cy="3583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Sahil Suhas Sadekar</a:t>
            </a:r>
          </a:p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Guide- MRS. A. A. JAMGAONKAR</a:t>
            </a:r>
          </a:p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Seminar</a:t>
            </a:r>
          </a:p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PES Modern College of Engineering</a:t>
            </a:r>
          </a:p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Department of Computer Engineering</a:t>
            </a:r>
          </a:p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Savitribai Phule Pune University</a:t>
            </a:r>
          </a:p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dd-October-2024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-4345752" y="-825227"/>
            <a:ext cx="11112227" cy="11112227"/>
          </a:xfrm>
          <a:custGeom>
            <a:avLst/>
            <a:gdLst/>
            <a:ahLst/>
            <a:cxnLst/>
            <a:rect r="r" b="b" t="t" l="l"/>
            <a:pathLst>
              <a:path h="11112227" w="11112227">
                <a:moveTo>
                  <a:pt x="11112226" y="11112227"/>
                </a:moveTo>
                <a:lnTo>
                  <a:pt x="0" y="11112227"/>
                </a:lnTo>
                <a:lnTo>
                  <a:pt x="0" y="0"/>
                </a:lnTo>
                <a:lnTo>
                  <a:pt x="11112226" y="0"/>
                </a:lnTo>
                <a:lnTo>
                  <a:pt x="11112226" y="11112227"/>
                </a:lnTo>
                <a:close/>
              </a:path>
            </a:pathLst>
          </a:custGeom>
          <a:blipFill>
            <a:blip r:embed="rId3">
              <a:alphaModFix amt="23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62533" y="1798531"/>
            <a:ext cx="11041984" cy="5458198"/>
          </a:xfrm>
          <a:custGeom>
            <a:avLst/>
            <a:gdLst/>
            <a:ahLst/>
            <a:cxnLst/>
            <a:rect r="r" b="b" t="t" l="l"/>
            <a:pathLst>
              <a:path h="5458198" w="11041984">
                <a:moveTo>
                  <a:pt x="0" y="0"/>
                </a:moveTo>
                <a:lnTo>
                  <a:pt x="11041984" y="0"/>
                </a:lnTo>
                <a:lnTo>
                  <a:pt x="11041984" y="5458198"/>
                </a:lnTo>
                <a:lnTo>
                  <a:pt x="0" y="54581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754" r="0" b="-479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62533" y="283384"/>
            <a:ext cx="11331100" cy="10702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67"/>
              </a:lnSpc>
            </a:pPr>
            <a:r>
              <a:rPr lang="en-US" sz="7599" b="true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Architectural Diagram 1: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593634" y="1741381"/>
            <a:ext cx="6349829" cy="4275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  <a:spcBef>
                <a:spcPct val="0"/>
              </a:spcBef>
            </a:pPr>
            <a:r>
              <a:rPr lang="en-US" sz="267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1. Containerization for Isolation:</a:t>
            </a:r>
          </a:p>
          <a:p>
            <a:pPr algn="l">
              <a:lnSpc>
                <a:spcPts val="3750"/>
              </a:lnSpc>
              <a:spcBef>
                <a:spcPct val="0"/>
              </a:spcBef>
            </a:pPr>
            <a:r>
              <a:rPr lang="en-US" sz="267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Docker containers ensure each user’s development environment is isolated, avoiding conflicts between dependencies or resources.</a:t>
            </a:r>
          </a:p>
          <a:p>
            <a:pPr algn="l">
              <a:lnSpc>
                <a:spcPts val="3750"/>
              </a:lnSpc>
              <a:spcBef>
                <a:spcPct val="0"/>
              </a:spcBef>
            </a:pPr>
            <a:r>
              <a:rPr lang="en-US" sz="267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Users have their own sandboxed workspace, enhancing security and preventing interference between environments.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62533" y="7441060"/>
            <a:ext cx="17545896" cy="2555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2. Decentralized Container Management: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Each user’s development environment is encapsulated in its dedicated container, creating a scalable and decentralized approach.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Containers can be distributed across multiple nodes, improving resource distribution and fault tolerance.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28980" y="1544874"/>
            <a:ext cx="8515020" cy="82296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28980" y="65250"/>
            <a:ext cx="10207229" cy="1165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31"/>
              </a:lnSpc>
              <a:spcBef>
                <a:spcPct val="0"/>
              </a:spcBef>
            </a:pPr>
            <a:r>
              <a:rPr lang="en-US" sz="687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Architectural Diagram 2: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783484" y="1459149"/>
            <a:ext cx="7708811" cy="8585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4"/>
              </a:lnSpc>
            </a:pPr>
            <a:r>
              <a:rPr lang="en-US" sz="204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Kubernetes: Orchestrates containerized workloads, enabling scaling and management of IDE instances.</a:t>
            </a:r>
          </a:p>
          <a:p>
            <a:pPr algn="l">
              <a:lnSpc>
                <a:spcPts val="3244"/>
              </a:lnSpc>
            </a:pPr>
          </a:p>
          <a:p>
            <a:pPr algn="l">
              <a:lnSpc>
                <a:spcPts val="3244"/>
              </a:lnSpc>
            </a:pPr>
            <a:r>
              <a:rPr lang="en-US" sz="204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Docker: Provides isolated, consistent development environments via containers.</a:t>
            </a:r>
          </a:p>
          <a:p>
            <a:pPr algn="l">
              <a:lnSpc>
                <a:spcPts val="3244"/>
              </a:lnSpc>
            </a:pPr>
          </a:p>
          <a:p>
            <a:pPr algn="l">
              <a:lnSpc>
                <a:spcPts val="3244"/>
              </a:lnSpc>
            </a:pPr>
            <a:r>
              <a:rPr lang="en-US" sz="204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Ingress Controller: Routes traffic to appropriate services, ensuring secure external access.</a:t>
            </a:r>
          </a:p>
          <a:p>
            <a:pPr algn="l">
              <a:lnSpc>
                <a:spcPts val="3244"/>
              </a:lnSpc>
            </a:pPr>
          </a:p>
          <a:p>
            <a:pPr algn="l">
              <a:lnSpc>
                <a:spcPts val="3244"/>
              </a:lnSpc>
            </a:pPr>
            <a:r>
              <a:rPr lang="en-US" sz="204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Azure Cloud: Powers compute, storage, and networking with integrated services like Azure Kubernetes Service (AKS).</a:t>
            </a:r>
          </a:p>
          <a:p>
            <a:pPr algn="l">
              <a:lnSpc>
                <a:spcPts val="3244"/>
              </a:lnSpc>
            </a:pPr>
          </a:p>
          <a:p>
            <a:pPr algn="l">
              <a:lnSpc>
                <a:spcPts val="3244"/>
              </a:lnSpc>
            </a:pPr>
            <a:r>
              <a:rPr lang="en-US" sz="204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Persistent Storage: Stores user data and project files using cloud-backed volumes.</a:t>
            </a:r>
          </a:p>
          <a:p>
            <a:pPr algn="l">
              <a:lnSpc>
                <a:spcPts val="3244"/>
              </a:lnSpc>
            </a:pPr>
          </a:p>
          <a:p>
            <a:pPr algn="l">
              <a:lnSpc>
                <a:spcPts val="3244"/>
              </a:lnSpc>
            </a:pPr>
            <a:r>
              <a:rPr lang="en-US" sz="204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Auto-scaling: Adjusts resources dynamically based on real-time user demand.</a:t>
            </a:r>
          </a:p>
          <a:p>
            <a:pPr algn="l">
              <a:lnSpc>
                <a:spcPts val="3244"/>
              </a:lnSpc>
            </a:pPr>
          </a:p>
          <a:p>
            <a:pPr algn="l">
              <a:lnSpc>
                <a:spcPts val="3244"/>
              </a:lnSpc>
            </a:pPr>
            <a:r>
              <a:rPr lang="en-US" sz="204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Security: Role-based access and OAuth for secure user authentication.</a:t>
            </a:r>
          </a:p>
          <a:p>
            <a:pPr algn="l">
              <a:lnSpc>
                <a:spcPts val="3244"/>
              </a:lnSpc>
            </a:pP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25751" y="2874557"/>
            <a:ext cx="9820909" cy="5659299"/>
          </a:xfrm>
          <a:custGeom>
            <a:avLst/>
            <a:gdLst/>
            <a:ahLst/>
            <a:cxnLst/>
            <a:rect r="r" b="b" t="t" l="l"/>
            <a:pathLst>
              <a:path h="5659299" w="9820909">
                <a:moveTo>
                  <a:pt x="0" y="0"/>
                </a:moveTo>
                <a:lnTo>
                  <a:pt x="9820909" y="0"/>
                </a:lnTo>
                <a:lnTo>
                  <a:pt x="9820909" y="5659298"/>
                </a:lnTo>
                <a:lnTo>
                  <a:pt x="0" y="56592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0862" y="132510"/>
            <a:ext cx="9166884" cy="1311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639"/>
              </a:lnSpc>
            </a:pPr>
            <a:r>
              <a:rPr lang="en-US" sz="759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Algorithmic Approach (1/2):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80862" y="1780384"/>
            <a:ext cx="14706342" cy="497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Cost-aware job scheduling for cloud inutances using deep reinforcement learning: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386745" y="2779307"/>
            <a:ext cx="7463550" cy="6681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799" indent="-215899" lvl="1">
              <a:lnSpc>
                <a:spcPts val="3339"/>
              </a:lnSpc>
              <a:buAutoNum type="arabicPeriod" startAt="1"/>
            </a:pPr>
            <a:r>
              <a:rPr lang="en-US" sz="19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Objective: Minimize cloud costs while meeting job deadlines.</a:t>
            </a:r>
          </a:p>
          <a:p>
            <a:pPr algn="l" marL="431799" indent="-215899" lvl="1">
              <a:lnSpc>
                <a:spcPts val="3339"/>
              </a:lnSpc>
              <a:buAutoNum type="arabicPeriod" startAt="1"/>
            </a:pPr>
            <a:r>
              <a:rPr lang="en-US" sz="19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Deep Reinforcement Learning (DRL): Learns optimal scheduling policies by balancing cost and performance.</a:t>
            </a:r>
          </a:p>
          <a:p>
            <a:pPr algn="l" marL="431799" indent="-215899" lvl="1">
              <a:lnSpc>
                <a:spcPts val="3339"/>
              </a:lnSpc>
              <a:buAutoNum type="arabicPeriod" startAt="1"/>
            </a:pPr>
            <a:r>
              <a:rPr lang="en-US" sz="19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Action: Allocate cloud resources (VMs/containers) based on current job and workload demand.</a:t>
            </a:r>
          </a:p>
          <a:p>
            <a:pPr algn="l" marL="431799" indent="-215899" lvl="1">
              <a:lnSpc>
                <a:spcPts val="3339"/>
              </a:lnSpc>
              <a:buAutoNum type="arabicPeriod" startAt="1"/>
            </a:pPr>
            <a:r>
              <a:rPr lang="en-US" sz="19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State: Includes job queue, resource availability, and cloud pricing.</a:t>
            </a:r>
          </a:p>
          <a:p>
            <a:pPr algn="l" marL="431799" indent="-215899" lvl="1">
              <a:lnSpc>
                <a:spcPts val="3339"/>
              </a:lnSpc>
              <a:buAutoNum type="arabicPeriod" startAt="1"/>
            </a:pPr>
            <a:r>
              <a:rPr lang="en-US" sz="19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Reward Function: Penalizes high costs and missed deadlines, rewards efficient resource use.</a:t>
            </a:r>
          </a:p>
          <a:p>
            <a:pPr algn="l" marL="431799" indent="-215899" lvl="1">
              <a:lnSpc>
                <a:spcPts val="3339"/>
              </a:lnSpc>
              <a:buAutoNum type="arabicPeriod" startAt="1"/>
            </a:pPr>
            <a:r>
              <a:rPr lang="en-US" sz="19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Cost Models: Considers on-demand, reserved, and spot instances pricing.</a:t>
            </a:r>
          </a:p>
          <a:p>
            <a:pPr algn="l" marL="431799" indent="-215899" lvl="1">
              <a:lnSpc>
                <a:spcPts val="3339"/>
              </a:lnSpc>
              <a:buAutoNum type="arabicPeriod" startAt="1"/>
            </a:pPr>
            <a:r>
              <a:rPr lang="en-US" sz="19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Dynamic Scaling: Adapts resource allocation in real-time as job workloads change.</a:t>
            </a:r>
          </a:p>
          <a:p>
            <a:pPr algn="l" marL="431799" indent="-215899" lvl="1">
              <a:lnSpc>
                <a:spcPts val="3339"/>
              </a:lnSpc>
              <a:buAutoNum type="arabicPeriod" startAt="1"/>
            </a:pPr>
            <a:r>
              <a:rPr lang="en-US" sz="19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Key Benefit: Reduces cloud expenses while maintaining job performance.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8159" t="3218" r="4547" b="0"/>
          <a:stretch>
            <a:fillRect/>
          </a:stretch>
        </p:blipFill>
        <p:spPr>
          <a:xfrm flipH="false" flipV="false" rot="0">
            <a:off x="700658" y="3044178"/>
            <a:ext cx="8900032" cy="5550444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80862" y="132510"/>
            <a:ext cx="9166884" cy="1311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639"/>
              </a:lnSpc>
            </a:pPr>
            <a:r>
              <a:rPr lang="en-US" sz="759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Algorithmic Approach (2/2):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80862" y="1780384"/>
            <a:ext cx="8596859" cy="497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Load Balancing Algorithm for Cloud Containers: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000374" y="1824990"/>
            <a:ext cx="7463550" cy="7433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799" indent="-215899" lvl="1">
              <a:lnSpc>
                <a:spcPts val="3719"/>
              </a:lnSpc>
              <a:buAutoNum type="arabicPeriod" startAt="1"/>
            </a:pPr>
            <a:r>
              <a:rPr lang="en-US" sz="19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Objective: Minimize cloud costs while meeting job deadlines.</a:t>
            </a:r>
          </a:p>
          <a:p>
            <a:pPr algn="l" marL="431799" indent="-215899" lvl="1">
              <a:lnSpc>
                <a:spcPts val="3719"/>
              </a:lnSpc>
              <a:buAutoNum type="arabicPeriod" startAt="1"/>
            </a:pPr>
            <a:r>
              <a:rPr lang="en-US" sz="19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Deep Reinforcement Learning (DRL): Learns optimal scheduling policies by balancing cost and performance.</a:t>
            </a:r>
          </a:p>
          <a:p>
            <a:pPr algn="l" marL="431799" indent="-215899" lvl="1">
              <a:lnSpc>
                <a:spcPts val="3719"/>
              </a:lnSpc>
              <a:buAutoNum type="arabicPeriod" startAt="1"/>
            </a:pPr>
            <a:r>
              <a:rPr lang="en-US" sz="19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Action: Allocate cloud resources (VMs/containers) based on current job and workload demand.</a:t>
            </a:r>
          </a:p>
          <a:p>
            <a:pPr algn="l" marL="431799" indent="-215899" lvl="1">
              <a:lnSpc>
                <a:spcPts val="3719"/>
              </a:lnSpc>
              <a:buAutoNum type="arabicPeriod" startAt="1"/>
            </a:pPr>
            <a:r>
              <a:rPr lang="en-US" sz="19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State: Includes job queue, resource availability, and cloud pricing.</a:t>
            </a:r>
          </a:p>
          <a:p>
            <a:pPr algn="l" marL="431799" indent="-215899" lvl="1">
              <a:lnSpc>
                <a:spcPts val="3719"/>
              </a:lnSpc>
              <a:buAutoNum type="arabicPeriod" startAt="1"/>
            </a:pPr>
            <a:r>
              <a:rPr lang="en-US" sz="19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Reward Function: Penalizes high costs and missed deadlines, rewards efficient resource use.</a:t>
            </a:r>
          </a:p>
          <a:p>
            <a:pPr algn="l" marL="431799" indent="-215899" lvl="1">
              <a:lnSpc>
                <a:spcPts val="3719"/>
              </a:lnSpc>
              <a:buAutoNum type="arabicPeriod" startAt="1"/>
            </a:pPr>
            <a:r>
              <a:rPr lang="en-US" sz="19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Cost Models: Considers on-demand, reserved, and spot instances pricing.</a:t>
            </a:r>
          </a:p>
          <a:p>
            <a:pPr algn="l" marL="431799" indent="-215899" lvl="1">
              <a:lnSpc>
                <a:spcPts val="3719"/>
              </a:lnSpc>
              <a:buAutoNum type="arabicPeriod" startAt="1"/>
            </a:pPr>
            <a:r>
              <a:rPr lang="en-US" sz="19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Dynamic Scaling: Adapts resource allocation in real-time as job workloads change.</a:t>
            </a:r>
          </a:p>
          <a:p>
            <a:pPr algn="l" marL="431799" indent="-215899" lvl="1">
              <a:lnSpc>
                <a:spcPts val="3719"/>
              </a:lnSpc>
              <a:buAutoNum type="arabicPeriod" startAt="1"/>
            </a:pPr>
            <a:r>
              <a:rPr lang="en-US" sz="19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Key Benefit: Reduces cloud expenses while maintaining job performance.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32619"/>
            <a:ext cx="6935865" cy="1160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19"/>
              </a:lnSpc>
              <a:spcBef>
                <a:spcPct val="0"/>
              </a:spcBef>
            </a:pPr>
            <a:r>
              <a:rPr lang="en-US" sz="67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Input / Dataset: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47827" y="1561083"/>
            <a:ext cx="15315605" cy="5652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25"/>
              </a:lnSpc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dataset is downloaded from the UCI Machine Learning Repository:</a:t>
            </a:r>
          </a:p>
          <a:p>
            <a:pPr algn="l">
              <a:lnSpc>
                <a:spcPts val="5625"/>
              </a:lnSpc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http://kdd.ics.uci.edu/databases/shuttle/shuttle.data.html.</a:t>
            </a:r>
          </a:p>
          <a:p>
            <a:pPr algn="l">
              <a:lnSpc>
                <a:spcPts val="5625"/>
              </a:lnSpc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data is in a space-delimited ASCII format.</a:t>
            </a:r>
          </a:p>
          <a:p>
            <a:pPr algn="l">
              <a:lnSpc>
                <a:spcPts val="5625"/>
              </a:lnSpc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For example, 2,0,0,0,0,0,1 where:</a:t>
            </a:r>
          </a:p>
          <a:p>
            <a:pPr algn="l">
              <a:lnSpc>
                <a:spcPts val="5625"/>
              </a:lnSpc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 → Class number (indicating shuttle status),</a:t>
            </a:r>
          </a:p>
          <a:p>
            <a:pPr algn="l">
              <a:lnSpc>
                <a:spcPts val="5625"/>
              </a:lnSpc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0,0,0,0,0 → Feature values representing sensor data,</a:t>
            </a:r>
          </a:p>
          <a:p>
            <a:pPr algn="l">
              <a:lnSpc>
                <a:spcPts val="5625"/>
              </a:lnSpc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 → Classification label (e.g., stable or unstable shuttle status).</a:t>
            </a:r>
          </a:p>
          <a:p>
            <a:pPr algn="l">
              <a:lnSpc>
                <a:spcPts val="5625"/>
              </a:lnSpc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This dataset is useful for real-time system monitoring or predictive maintenance tasks.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0862" y="132510"/>
            <a:ext cx="3781845" cy="1311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639"/>
              </a:lnSpc>
            </a:pPr>
            <a:r>
              <a:rPr lang="en-US" sz="759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conclusion: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80862" y="1478751"/>
            <a:ext cx="18107138" cy="7640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68"/>
              </a:lnSpc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In conclusion, this seminar report has explored the concept of Cloud-Based Integrated Develop ment Environments (IDEs) and their transformative impact on software development practices. The shift from traditional local environments to cloud-based solutions has significantly enhanced **collab oration**, **accessibility**, and **scalability**, addressing many challenges faced by developers in today’s fast-paced digital landscape. We examined various cloud IDEs, analyzing their features, strengths, and weaknesses. The inte gration of cloud computing with development tools has facilitated **real-time collaboration** among teams, allowing developers to work together seamlessly, regardless of geographical constraints. This has proven particularly beneficial in fostering **innovation** and **efficiency** in software develop ment processes. Moreover, the report has outlined the potential challenges associated with cloud-based IDEs, such as **security concerns**, **dependency on internet connectivity**, and **limitations in resource intensive applications**. However, the advantages, including **reduced setup time**, **cost-effectiveness**, and the ability to leverage powerful cloud resources, often outweigh these challenges.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0862" y="132510"/>
            <a:ext cx="4627031" cy="1311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639"/>
              </a:lnSpc>
            </a:pPr>
            <a:r>
              <a:rPr lang="en-US" sz="759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References: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80862" y="1559559"/>
            <a:ext cx="17259300" cy="7698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[1]  B. Smith, “The Future of Development: Cloud-Based Integrated Development Environments,” Journal of Software Engineering, vol. 45, no. 3, pp. 200-215, 2023.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[2]  R. Johnson and M. Patel, “A Comprehensive Survey on Cloud IDEs: Trends and Challenges,” Proceedings of the International Conference on Software Development, London, UK, July 2023, pp. 45-52.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[3]  A. Lee, “Cloud Computing and the Development Lifecycle: An In-Depth Analysis,” IEEE Transactions on Cloud Computing, vol. 10, no. 1, pp. 50-62, 2024.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[4]  P. Gupta and L. K. Zhang, “Collaborative Software Development in the Cloud: A Study of Cloud IDEs,” International Journal of Computer Applications, vol. 175, no. 8, pp. 18-25, 2024.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[5]  J. Doe, “Challenges in Cloud-Based Development: Security and Accessibility,” ACM Computing Surveys, vol. 56, no. 4, Article 78, 2023.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9180" y="375843"/>
            <a:ext cx="4392426" cy="1030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65"/>
              </a:lnSpc>
            </a:pPr>
            <a:r>
              <a:rPr lang="en-US" sz="758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outline: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39180" y="1355597"/>
            <a:ext cx="5108615" cy="8006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8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 Introduction</a:t>
            </a:r>
          </a:p>
          <a:p>
            <a:pPr algn="l">
              <a:lnSpc>
                <a:spcPts val="6438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 Literature survey</a:t>
            </a:r>
          </a:p>
          <a:p>
            <a:pPr algn="l">
              <a:lnSpc>
                <a:spcPts val="6438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 Objectives and Scope</a:t>
            </a:r>
          </a:p>
          <a:p>
            <a:pPr algn="l">
              <a:lnSpc>
                <a:spcPts val="6438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 Problem Statement</a:t>
            </a:r>
          </a:p>
          <a:p>
            <a:pPr algn="l">
              <a:lnSpc>
                <a:spcPts val="6438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5 Architectural Diagram</a:t>
            </a:r>
          </a:p>
          <a:p>
            <a:pPr algn="l">
              <a:lnSpc>
                <a:spcPts val="6438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6 Algorithmic Approach</a:t>
            </a:r>
          </a:p>
          <a:p>
            <a:pPr algn="l">
              <a:lnSpc>
                <a:spcPts val="6438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7 Input / Data sets</a:t>
            </a:r>
          </a:p>
          <a:p>
            <a:pPr algn="l">
              <a:lnSpc>
                <a:spcPts val="6438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8 Results/Experimental Work</a:t>
            </a:r>
          </a:p>
          <a:p>
            <a:pPr algn="l">
              <a:lnSpc>
                <a:spcPts val="6438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9 Conclusion / Summary</a:t>
            </a:r>
          </a:p>
          <a:p>
            <a:pPr algn="l">
              <a:lnSpc>
                <a:spcPts val="6438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10 References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39180" y="375843"/>
            <a:ext cx="4392426" cy="1031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75"/>
              </a:lnSpc>
            </a:pPr>
            <a:r>
              <a:rPr lang="en-US" sz="759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introduction: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639180" y="1406713"/>
            <a:ext cx="2924489" cy="189468"/>
            <a:chOff x="0" y="0"/>
            <a:chExt cx="770236" cy="4990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70236" cy="49901"/>
            </a:xfrm>
            <a:custGeom>
              <a:avLst/>
              <a:gdLst/>
              <a:ahLst/>
              <a:cxnLst/>
              <a:rect r="r" b="b" t="t" l="l"/>
              <a:pathLst>
                <a:path h="49901" w="770236">
                  <a:moveTo>
                    <a:pt x="0" y="0"/>
                  </a:moveTo>
                  <a:lnTo>
                    <a:pt x="770236" y="0"/>
                  </a:lnTo>
                  <a:lnTo>
                    <a:pt x="770236" y="49901"/>
                  </a:lnTo>
                  <a:lnTo>
                    <a:pt x="0" y="49901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770236" cy="880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639180" y="2329878"/>
            <a:ext cx="16853114" cy="5117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4"/>
              </a:lnSpc>
            </a:pPr>
            <a:r>
              <a:rPr lang="en-US" sz="2903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As software development evolves, the demand for flexible, scalable, and high-performing development environments is greater than ever. Cloud-Based Integrated Development Environments (IDEs) provide developers with remote access to powerful tools, removing the limitations of local hardware and enhancing collaboration.</a:t>
            </a:r>
          </a:p>
          <a:p>
            <a:pPr algn="l">
              <a:lnSpc>
                <a:spcPts val="4064"/>
              </a:lnSpc>
            </a:pPr>
            <a:r>
              <a:rPr lang="en-US" sz="2903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However, managing cloud resources efficiently remains a challenge. This is where Machine Learning (ML) comes in. By integrating advanced ML algorithms, especially reinforcement learning, cloud IDEs can intelligently allocate resources based on real-time usage patterns. This ensures that developers have the resources they need, exactly when they need them, optimizing performance while minimizing costs.</a:t>
            </a:r>
          </a:p>
          <a:p>
            <a:pPr algn="l">
              <a:lnSpc>
                <a:spcPts val="406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29159" y="84214"/>
            <a:ext cx="6462290" cy="1311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639"/>
              </a:lnSpc>
            </a:pPr>
            <a:r>
              <a:rPr lang="en-US" sz="759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litearature survey: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1951980"/>
            <a:ext cx="18288000" cy="6090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6104" indent="-313052" lvl="1">
              <a:lnSpc>
                <a:spcPts val="6147"/>
              </a:lnSpc>
              <a:buAutoNum type="arabicPeriod" startAt="1"/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Early Research (2012): Focused on resource constraints and collaboration in distributed teams (Buse and Zimmermann).</a:t>
            </a:r>
          </a:p>
          <a:p>
            <a:pPr algn="l" marL="626104" indent="-313052" lvl="1">
              <a:lnSpc>
                <a:spcPts val="6147"/>
              </a:lnSpc>
              <a:buAutoNum type="arabicPeriod" startAt="1"/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Architecture Design (2018): Explored cloud resource allocation and IDEs using virtualized environments (IEEE Access).</a:t>
            </a:r>
          </a:p>
          <a:p>
            <a:pPr algn="l" marL="626104" indent="-313052" lvl="1">
              <a:lnSpc>
                <a:spcPts val="6147"/>
              </a:lnSpc>
              <a:buAutoNum type="arabicPeriod" startAt="1"/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Scalability (2019): Shift towards containerization (Docker) for productivity and scalability (IEEE Transactions on Cloud Computing).</a:t>
            </a:r>
          </a:p>
          <a:p>
            <a:pPr algn="l" marL="626104" indent="-313052" lvl="1">
              <a:lnSpc>
                <a:spcPts val="6147"/>
              </a:lnSpc>
              <a:buAutoNum type="arabicPeriod" startAt="1"/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Advanced Container Management (2020): Kubernetes automates container management, enabling auto-scaling and improved performance (IEEE Cloud Computing).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0862" y="1900863"/>
            <a:ext cx="17078438" cy="8366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27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Research Gaps:</a:t>
            </a:r>
          </a:p>
          <a:p>
            <a:pPr algn="just" marL="626111" indent="-313055" lvl="1">
              <a:lnSpc>
                <a:spcPts val="4727"/>
              </a:lnSpc>
              <a:buFont typeface="Arial"/>
              <a:buChar char="•"/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Container Security: Shared kernel architecture in Docker poses security risks (IEEE Access, 2020).</a:t>
            </a:r>
          </a:p>
          <a:p>
            <a:pPr algn="just">
              <a:lnSpc>
                <a:spcPts val="4727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Machine Learning Integration in Cloud IDEs:</a:t>
            </a:r>
          </a:p>
          <a:p>
            <a:pPr algn="just" marL="626111" indent="-313055" lvl="1">
              <a:lnSpc>
                <a:spcPts val="4727"/>
              </a:lnSpc>
              <a:buFont typeface="Arial"/>
              <a:buChar char="•"/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Intelligent Resource Allocation: ML models like SVMs, Decision Trees, and Neural Networks predict resource usage for efficient allocation (IEEE Transactions on Cloud Computing, 2021).</a:t>
            </a:r>
          </a:p>
          <a:p>
            <a:pPr algn="just" marL="626111" indent="-313055" lvl="1">
              <a:lnSpc>
                <a:spcPts val="4727"/>
              </a:lnSpc>
              <a:buFont typeface="Arial"/>
              <a:buChar char="•"/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Application to Cloud IDEs: ML algorithms optimize resource allocation for cost-efficiency and performance in multi-tenant cloud IDEs (IEEE Access, 2020).</a:t>
            </a:r>
          </a:p>
          <a:p>
            <a:pPr algn="just">
              <a:lnSpc>
                <a:spcPts val="4727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Reinforcement Learning (RL) for Smart Resource Allocation and Auto-scaling:</a:t>
            </a:r>
          </a:p>
          <a:p>
            <a:pPr algn="just" marL="626111" indent="-313055" lvl="1">
              <a:lnSpc>
                <a:spcPts val="4727"/>
              </a:lnSpc>
              <a:buFont typeface="Arial"/>
              <a:buChar char="•"/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RL-based Auto-Scaling: RL methods, such as Q-learning and policy-gradient methods, enable dynamic, real-time resource management, outperforming traditional approaches (IEEE Access, 2019).</a:t>
            </a:r>
          </a:p>
          <a:p>
            <a:pPr algn="just">
              <a:lnSpc>
                <a:spcPts val="4727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80862" y="132510"/>
            <a:ext cx="6486439" cy="1311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639"/>
              </a:lnSpc>
            </a:pPr>
            <a:r>
              <a:rPr lang="en-US" sz="759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litearature survey: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391140" y="1444421"/>
          <a:ext cx="17052227" cy="8004504"/>
        </p:xfrm>
        <a:graphic>
          <a:graphicData uri="http://schemas.openxmlformats.org/drawingml/2006/table">
            <a:tbl>
              <a:tblPr/>
              <a:tblGrid>
                <a:gridCol w="2785977"/>
                <a:gridCol w="2853250"/>
                <a:gridCol w="2853250"/>
                <a:gridCol w="2853250"/>
                <a:gridCol w="2829048"/>
                <a:gridCol w="2877452"/>
              </a:tblGrid>
              <a:tr h="149300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Reference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779"/>
                        </a:lnSpc>
                        <a:defRPr/>
                      </a:pPr>
                      <a:r>
                        <a:rPr lang="en-US" sz="26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Objective Parameters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Evaluation Tool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Advantages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Limitations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Dataset Used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</a:tr>
              <a:tr h="166527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Ghobaei et al. [23]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CPU utilization,Response time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CloudSim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Decreased cost,Improves utilization resource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Limited to SaaS only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Clarknet and NASA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570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ushar et al. [25]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Response Time, Finishing time, AverageVM load, Rejection percentage [7]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CloudSim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Effective Resource utilization, Proactive approach [7]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Finite number of sources for scaling re-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Clarknet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9525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Xu et al. [33]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CPU utilization, Resource usage Cost and SLA con- straint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Apache Hadoop (YARN)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Reduction in resource cost through optimization, SLA confirmation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Limited workload narios sce-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Testbed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9525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Agarwal et al. [27]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Request arrival rate,SLA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Kubernetes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Reduced cold-start overhead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Efficiency of the training model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Azure traces ( HTTP ) Rossi et al. [35] CPU utilization,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180862" y="132510"/>
            <a:ext cx="6752068" cy="1311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639"/>
              </a:lnSpc>
            </a:pPr>
            <a:r>
              <a:rPr lang="en-US" sz="759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litearature survey: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48217" y="466725"/>
            <a:ext cx="3624977" cy="997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63"/>
              </a:lnSpc>
            </a:pPr>
            <a:r>
              <a:rPr lang="en-US" sz="738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objectives: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506350" y="2149993"/>
            <a:ext cx="1757694" cy="47625"/>
            <a:chOff x="0" y="0"/>
            <a:chExt cx="462932" cy="1254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62932" cy="12543"/>
            </a:xfrm>
            <a:custGeom>
              <a:avLst/>
              <a:gdLst/>
              <a:ahLst/>
              <a:cxnLst/>
              <a:rect r="r" b="b" t="t" l="l"/>
              <a:pathLst>
                <a:path h="12543" w="462932">
                  <a:moveTo>
                    <a:pt x="0" y="0"/>
                  </a:moveTo>
                  <a:lnTo>
                    <a:pt x="462932" y="0"/>
                  </a:lnTo>
                  <a:lnTo>
                    <a:pt x="462932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462932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280966" y="2511943"/>
            <a:ext cx="807124" cy="807124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408462" y="2710687"/>
            <a:ext cx="552131" cy="371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497557" y="2454793"/>
            <a:ext cx="8962379" cy="1012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Open Sans Condensed"/>
                <a:ea typeface="Open Sans Condensed"/>
                <a:cs typeface="Open Sans Condensed"/>
                <a:sym typeface="Open Sans Condensed"/>
              </a:rPr>
              <a:t>To analyze the current landscape of cloud-based IDEs and their features.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281338" y="3911767"/>
            <a:ext cx="807124" cy="807124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408835" y="4110511"/>
            <a:ext cx="552131" cy="3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425113" y="3834493"/>
            <a:ext cx="9107268" cy="1012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Open Sans Condensed"/>
                <a:ea typeface="Open Sans Condensed"/>
                <a:cs typeface="Open Sans Condensed"/>
                <a:sym typeface="Open Sans Condensed"/>
              </a:rPr>
              <a:t> To identify the challenges faced by developers in adopting cloud-based IDEs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275595" y="5271342"/>
            <a:ext cx="807124" cy="807124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403092" y="5470086"/>
            <a:ext cx="552131" cy="371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425113" y="5140316"/>
            <a:ext cx="9113011" cy="1012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Open Sans Condensed"/>
                <a:ea typeface="Open Sans Condensed"/>
                <a:cs typeface="Open Sans Condensed"/>
                <a:sym typeface="Open Sans Condensed"/>
              </a:rPr>
              <a:t> To propose solutions that improve the performance, security, and usability of cloud-based IDEs.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1275595" y="6884877"/>
            <a:ext cx="807124" cy="807124"/>
            <a:chOff x="0" y="0"/>
            <a:chExt cx="812800" cy="812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1403092" y="7069066"/>
            <a:ext cx="552131" cy="371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360706" y="6648922"/>
            <a:ext cx="14444009" cy="1526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Open Sans Condensed"/>
                <a:ea typeface="Open Sans Condensed"/>
                <a:cs typeface="Open Sans Condensed"/>
                <a:sym typeface="Open Sans Condensed"/>
              </a:rPr>
              <a:t>Optimize Resource Allocation Using Machine Learning: Implement ML algorithms (such as reinforcement learning) to dynamically allocate cloud resources based on real-time user demand, ensuring efficient use of computing power and reducing idle resources.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1461" r="0" b="1461"/>
          <a:stretch>
            <a:fillRect/>
          </a:stretch>
        </p:blipFill>
        <p:spPr>
          <a:xfrm flipH="false" flipV="false" rot="0">
            <a:off x="676826" y="1413490"/>
            <a:ext cx="7436689" cy="4430879"/>
          </a:xfrm>
          <a:prstGeom prst="rect">
            <a:avLst/>
          </a:prstGeom>
        </p:spPr>
      </p:pic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0" t="11453" r="4165" b="15748"/>
          <a:stretch>
            <a:fillRect/>
          </a:stretch>
        </p:blipFill>
        <p:spPr>
          <a:xfrm flipH="false" flipV="false" rot="0">
            <a:off x="9482074" y="1413490"/>
            <a:ext cx="7777226" cy="4430879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2852121" y="5913925"/>
            <a:ext cx="3086100" cy="816174"/>
            <a:chOff x="0" y="0"/>
            <a:chExt cx="812800" cy="2149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214959"/>
            </a:xfrm>
            <a:custGeom>
              <a:avLst/>
              <a:gdLst/>
              <a:ahLst/>
              <a:cxnLst/>
              <a:rect r="r" b="b" t="t" l="l"/>
              <a:pathLst>
                <a:path h="21495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14959"/>
                  </a:lnTo>
                  <a:lnTo>
                    <a:pt x="0" y="21495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812800" cy="2721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79"/>
                </a:lnSpc>
              </a:pPr>
              <a:r>
                <a:rPr lang="en-US" sz="26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Replit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53797" y="199243"/>
            <a:ext cx="17376703" cy="1045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40"/>
              </a:lnSpc>
              <a:spcBef>
                <a:spcPct val="0"/>
              </a:spcBef>
            </a:pPr>
            <a:r>
              <a:rPr lang="en-US" sz="61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 Popular Cloud IDEs and Their Resource Allocation Limitations (1):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31937" y="6656779"/>
            <a:ext cx="16582474" cy="3316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39"/>
              </a:lnSpc>
            </a:pPr>
            <a:r>
              <a:rPr lang="en-US" sz="2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Resource Allocation Techniques:</a:t>
            </a:r>
          </a:p>
          <a:p>
            <a:pPr algn="just" marL="518157" indent="-259078" lvl="1">
              <a:lnSpc>
                <a:spcPts val="443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Static Allocation: Fixed resources assigned regardless of demand.</a:t>
            </a:r>
          </a:p>
          <a:p>
            <a:pPr algn="just" marL="518157" indent="-259078" lvl="1">
              <a:lnSpc>
                <a:spcPts val="443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Dynamic Allocation: Resources adjusted based on current needs.</a:t>
            </a:r>
          </a:p>
          <a:p>
            <a:pPr algn="just" marL="518157" indent="-259078" lvl="1">
              <a:lnSpc>
                <a:spcPts val="443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Auto-scaling: Automatically increasing or decreasing resources based on load.</a:t>
            </a:r>
          </a:p>
          <a:p>
            <a:pPr algn="just" marL="518157" indent="-259078" lvl="1">
              <a:lnSpc>
                <a:spcPts val="443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Limitations:</a:t>
            </a:r>
          </a:p>
          <a:p>
            <a:pPr algn="just">
              <a:lnSpc>
                <a:spcPts val="4439"/>
              </a:lnSpc>
            </a:pPr>
            <a:r>
              <a:rPr lang="en-US" sz="2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 </a:t>
            </a:r>
            <a:r>
              <a:rPr lang="en-US" sz="2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Each method has trade-offs in terms of cost, performance, and complexity.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1827637" y="5844369"/>
            <a:ext cx="3086100" cy="816174"/>
            <a:chOff x="0" y="0"/>
            <a:chExt cx="812800" cy="21495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214959"/>
            </a:xfrm>
            <a:custGeom>
              <a:avLst/>
              <a:gdLst/>
              <a:ahLst/>
              <a:cxnLst/>
              <a:rect r="r" b="b" t="t" l="l"/>
              <a:pathLst>
                <a:path h="21495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14959"/>
                  </a:lnTo>
                  <a:lnTo>
                    <a:pt x="0" y="21495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812800" cy="2721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79"/>
                </a:lnSpc>
              </a:pPr>
              <a:r>
                <a:rPr lang="en-US" sz="26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Codium</a:t>
              </a:r>
            </a:p>
          </p:txBody>
        </p:sp>
      </p:grp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16192" b="0"/>
          <a:stretch>
            <a:fillRect/>
          </a:stretch>
        </p:blipFill>
        <p:spPr>
          <a:xfrm flipH="false" flipV="false" rot="0">
            <a:off x="1028700" y="1244453"/>
            <a:ext cx="7319538" cy="4697182"/>
          </a:xfrm>
          <a:prstGeom prst="rect">
            <a:avLst/>
          </a:prstGeom>
        </p:spPr>
      </p:pic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11564" t="0" r="10776" b="0"/>
          <a:stretch>
            <a:fillRect/>
          </a:stretch>
        </p:blipFill>
        <p:spPr>
          <a:xfrm flipH="false" flipV="false" rot="0">
            <a:off x="9882921" y="1118202"/>
            <a:ext cx="7134898" cy="4823433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53797" y="199243"/>
            <a:ext cx="17376703" cy="1045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40"/>
              </a:lnSpc>
              <a:spcBef>
                <a:spcPct val="0"/>
              </a:spcBef>
            </a:pPr>
            <a:r>
              <a:rPr lang="en-US" sz="61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 Popular Cloud IDEs and Their Resource Allocation Limitations (2):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2876269" y="5941634"/>
            <a:ext cx="3086100" cy="816174"/>
            <a:chOff x="0" y="0"/>
            <a:chExt cx="812800" cy="21495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214959"/>
            </a:xfrm>
            <a:custGeom>
              <a:avLst/>
              <a:gdLst/>
              <a:ahLst/>
              <a:cxnLst/>
              <a:rect r="r" b="b" t="t" l="l"/>
              <a:pathLst>
                <a:path h="21495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14959"/>
                  </a:lnTo>
                  <a:lnTo>
                    <a:pt x="0" y="21495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812800" cy="2721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79"/>
                </a:lnSpc>
              </a:pPr>
              <a:r>
                <a:rPr lang="en-US" sz="26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Eclipse 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907320" y="5941634"/>
            <a:ext cx="3086100" cy="816174"/>
            <a:chOff x="0" y="0"/>
            <a:chExt cx="812800" cy="21495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214959"/>
            </a:xfrm>
            <a:custGeom>
              <a:avLst/>
              <a:gdLst/>
              <a:ahLst/>
              <a:cxnLst/>
              <a:rect r="r" b="b" t="t" l="l"/>
              <a:pathLst>
                <a:path h="21495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14959"/>
                  </a:lnTo>
                  <a:lnTo>
                    <a:pt x="0" y="21495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812800" cy="2721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79"/>
                </a:lnSpc>
              </a:pPr>
              <a:r>
                <a:rPr lang="en-US" sz="26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CodeSandBox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9882921" y="7312661"/>
            <a:ext cx="8110094" cy="1526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CodeSandbox: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Description: Web-based IDE for quick prototyping and collaboration.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32054" y="7312661"/>
            <a:ext cx="8110094" cy="2040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Eclipse </a:t>
            </a: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</a:t>
            </a:r>
          </a:p>
          <a:p>
            <a:pPr algn="l" marL="626104" indent="-313052" lvl="1">
              <a:lnSpc>
                <a:spcPts val="4059"/>
              </a:lnSpc>
              <a:spcBef>
                <a:spcPct val="0"/>
              </a:spcBef>
              <a:buFont typeface="Arial"/>
              <a:buChar char="•"/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Description: A Kubernetes-native cloud IDE for enterprise development.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DAGULtQkGQI</dc:identifier>
  <dcterms:modified xsi:type="dcterms:W3CDTF">2011-08-01T06:04:30Z</dcterms:modified>
  <cp:revision>1</cp:revision>
  <dc:title>Artificial</dc:title>
</cp:coreProperties>
</file>

<file path=docProps/thumbnail.jpeg>
</file>